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8" r:id="rId10"/>
    <p:sldId id="263" r:id="rId11"/>
    <p:sldId id="269" r:id="rId12"/>
    <p:sldId id="270" r:id="rId13"/>
    <p:sldId id="266" r:id="rId14"/>
    <p:sldId id="264" r:id="rId15"/>
    <p:sldId id="276" r:id="rId16"/>
    <p:sldId id="278" r:id="rId17"/>
    <p:sldId id="280" r:id="rId18"/>
    <p:sldId id="277" r:id="rId19"/>
    <p:sldId id="281" r:id="rId20"/>
    <p:sldId id="279" r:id="rId21"/>
    <p:sldId id="284" r:id="rId22"/>
    <p:sldId id="282" r:id="rId23"/>
    <p:sldId id="283" r:id="rId24"/>
    <p:sldId id="286" r:id="rId25"/>
    <p:sldId id="28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97B1F"/>
    <a:srgbClr val="449B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9AE08-2871-49BD-AA72-72B81467B586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2995B-2E8E-42B2-ADB8-89FFA6FC93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219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8C7FED-DDD4-47AD-88DE-3ACDCB99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7C192AE-0CC2-45C1-8EE1-D09CEBBFF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FEA09F7-7071-4716-B646-9F002BBA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7FFD-5520-4F90-B6E0-7C5E3B1160EC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A83F30-5152-4186-9627-02DA6E94C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9D87C4C-FB9E-4B16-A69E-03DA6706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F14F9F9-BDE5-4E0C-B01B-07427D96B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70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93ECDB-0011-4661-ACEF-52C7F942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78BC05A-DB83-4F32-9A97-31FF60C0D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B389FB9-2F85-4524-A9F6-01D4CB1C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C44C-2C23-4185-AE39-BCF3DE0555EE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7F361DE-39B5-4835-9FC6-D145FC109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C822D5-3DE2-4727-BFDD-F413DC7D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28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CAA48D6-8736-4F0B-84F8-726BA2AED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ECA489B-3498-4236-8B6D-5BAEAC23A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931BE1-1CEA-46FE-9170-83102AFE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2650-5561-4800-9903-DD5BBE85F61C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1310A1-B6AF-44C9-A476-04AE9700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CDB9236-31EE-4EE2-9004-20CEB066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97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F14E2D-C6AB-4809-B48E-2EB72D4B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EAAE6ED-4E48-4C6E-B021-E56FA9B57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92845FB-7A12-4224-9B0A-8BC5C5D1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5819-EABC-458C-A759-358EBBBFDA29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CD1C82D-D4F3-4842-BB8F-7B96F43F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6A775D-003E-4439-BF44-BF5CA4A2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05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7C8A52-A2E5-4FAF-B448-41B8F3E6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0776FD1-F8DA-4F7E-8DD4-9D77C040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C56007-B294-4A5C-9F12-32987084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369C-5A28-4988-B27D-A83BE8787BC8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9ABAD7B-B04A-4797-BB8C-79ECDE82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6E1DC2-E1FF-4707-BDBF-9757F146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61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DEBE5F-4269-43FB-B384-1C4F14D8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1FFF85-F19A-4C61-B4EC-1C1F5C6B9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85721FC-3BC2-42AB-9B47-8C94105AA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A089DFE-45E7-443A-BD15-FD4F3824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D5F8-CCC7-483C-9DC4-A5E0448F8C30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7047A32-F9FA-4336-8E4A-0E6D46F8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B25E21-AAFF-4275-99E9-7536B90B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162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CA151B-B2AB-40B3-960D-7BC92A89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1658C7-42C3-4377-B725-643F7C81D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5533BCB-7062-452A-AA08-CFD8C8ECA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113ECC7-765E-4658-9F11-6812EC089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980AE03-2548-4428-9128-E81BE3D68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C690424-0AD9-4119-A24F-3A2726F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E81F-9E06-4610-8DA9-40A85CDA9ACB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E4F8421-062F-4A59-8E3E-B446286E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B6A8FCA-AB12-4E52-9C24-375C911F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27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E20718-31EF-458B-9914-4F81CBB9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2119691-5DDF-45C8-B92B-5C64DCFF0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8F191-94E2-41EC-9C33-9EF14F61644A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80D0A80-B223-42F7-B721-14C9E441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C93750D-5CB7-43F8-9F17-97F5DFB1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31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983931D-06A8-4481-891A-5D602BFF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8851A-64BA-4613-8C2F-9B127C698665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8B495A0-CFC9-449F-9E54-495370298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DD61B66-00E4-4D1F-B010-91DCA02D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198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F5DEBF-CE14-4D2D-8845-ACA3DF78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79145D2-D17E-4F3C-9EC0-3E88DE6A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EE8C96B-72E5-4BD2-82ED-9B984DA2E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922B5BB-012F-47B3-818F-C04D4BB3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2E91-0C08-4CD6-AD17-1E2F5816AAE3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0BDC9C8-7810-4713-9E18-02CF6EC7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659722-DEF1-4874-9680-E3885E45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58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FDEE7F-3814-469A-96CE-643B68487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C678436-6D68-4603-AAD4-926A2ED44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4A619D1-E778-45B9-9F11-8FC3679DE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C7176D9-6DC9-4FEA-A8F1-3E9C8BD8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4221-E634-4688-AB27-520F0DA986B7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3F4C4CA-D44D-4363-89A9-0EF55F6D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EBEADCD-5AD8-4F6B-AE63-7958F2E7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714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5E4AEC-2044-4C90-A9B0-8AB2AACA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80CC3DB-5355-462B-B7D1-8BB0BC826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8EB7B3E-E3D4-4CDB-8A7E-715571960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38554-102F-44EF-9532-7E3BE67A95BA}" type="datetime1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B47388-CC3C-4879-B11D-4C5101403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4C11FEA-94FA-40F5-A540-37F1A3EFE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380A2-E791-42D1-B1C5-BE8486D5949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9771783-580B-41A0-BE00-37B9A28C2A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67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4CCD27-B628-46E5-9ACB-56130C23F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3461" y="1853843"/>
            <a:ext cx="7615500" cy="23876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97B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экономики, управления и прикладной информатики</a:t>
            </a:r>
            <a:endParaRPr lang="ru-RU" sz="4400" b="1" dirty="0">
              <a:solidFill>
                <a:srgbClr val="097B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52E4651-4499-4D88-9E31-C34F2CEA2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2441" y="5049136"/>
            <a:ext cx="5080000" cy="165576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97B1F"/>
                </a:solidFill>
              </a:rPr>
              <a:t>к.т.н., директор института экономики, управления и прикладной информатики</a:t>
            </a:r>
          </a:p>
          <a:p>
            <a:pPr algn="l"/>
            <a:r>
              <a:rPr lang="ru-RU" dirty="0" smtClean="0">
                <a:solidFill>
                  <a:srgbClr val="097B1F"/>
                </a:solidFill>
              </a:rPr>
              <a:t>Барсукова Маргарита Николаевна</a:t>
            </a:r>
            <a:endParaRPr lang="ru-RU" dirty="0">
              <a:solidFill>
                <a:srgbClr val="097B1F"/>
              </a:solidFill>
            </a:endParaRPr>
          </a:p>
        </p:txBody>
      </p:sp>
      <p:pic>
        <p:nvPicPr>
          <p:cNvPr id="4" name="Picture 2" descr="Иркутский государственный аграрный университе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4687" y="179781"/>
            <a:ext cx="128427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17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61053" y="285612"/>
            <a:ext cx="10515600" cy="1751910"/>
          </a:xfrm>
        </p:spPr>
        <p:txBody>
          <a:bodyPr>
            <a:normAutofit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38.03.01 </a:t>
            </a:r>
            <a:r>
              <a:rPr lang="ru-RU" b="1" dirty="0">
                <a:solidFill>
                  <a:srgbClr val="097B1F"/>
                </a:solidFill>
              </a:rPr>
              <a:t>Экономика </a:t>
            </a:r>
            <a: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>
                <a:solidFill>
                  <a:srgbClr val="097B1F"/>
                </a:solidFill>
              </a:rPr>
              <a:t>Бухгалтерский учет и статистика</a:t>
            </a:r>
            <a: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2" descr="C:\Users\финкаф.IRSAU\Downloads\38.03.01 Экономика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27"/>
          <a:stretch/>
        </p:blipFill>
        <p:spPr bwMode="auto">
          <a:xfrm>
            <a:off x="1735998" y="1560443"/>
            <a:ext cx="9674124" cy="48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455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2940" y="1825625"/>
            <a:ext cx="10200860" cy="4351338"/>
          </a:xfrm>
        </p:spPr>
        <p:txBody>
          <a:bodyPr/>
          <a:lstStyle/>
          <a:p>
            <a:r>
              <a:rPr lang="ru-RU" dirty="0"/>
              <a:t>Квалификация – бакалавр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Формы </a:t>
            </a:r>
            <a:r>
              <a:rPr lang="ru-RU" b="1" dirty="0"/>
              <a:t>и сроки обучения</a:t>
            </a:r>
            <a:r>
              <a:rPr lang="ru-RU" dirty="0"/>
              <a:t>:</a:t>
            </a:r>
          </a:p>
          <a:p>
            <a:r>
              <a:rPr lang="ru-RU" dirty="0"/>
              <a:t>очная/заочная/очно-заочная</a:t>
            </a:r>
            <a:r>
              <a:rPr lang="ru-RU" dirty="0" smtClean="0"/>
              <a:t> обучение </a:t>
            </a:r>
            <a:r>
              <a:rPr lang="ru-RU" dirty="0"/>
              <a:t>на </a:t>
            </a:r>
            <a:r>
              <a:rPr lang="ru-RU" dirty="0" smtClean="0"/>
              <a:t>коммерческой </a:t>
            </a:r>
            <a:r>
              <a:rPr lang="ru-RU" dirty="0"/>
              <a:t>основе</a:t>
            </a:r>
          </a:p>
          <a:p>
            <a:pPr marL="0" indent="0">
              <a:buNone/>
            </a:pPr>
            <a:r>
              <a:rPr lang="ru-RU" b="1" dirty="0"/>
              <a:t>Вступительные испытания</a:t>
            </a:r>
            <a:r>
              <a:rPr lang="ru-RU" dirty="0"/>
              <a:t>: </a:t>
            </a:r>
            <a:r>
              <a:rPr lang="ru-RU" dirty="0" smtClean="0"/>
              <a:t>математика профильного уровня, </a:t>
            </a:r>
            <a:r>
              <a:rPr lang="ru-RU" dirty="0"/>
              <a:t>русский язык, </a:t>
            </a:r>
            <a:r>
              <a:rPr lang="ru-RU" dirty="0" smtClean="0"/>
              <a:t>обществознание/информатика и ИКТ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34279" y="235917"/>
            <a:ext cx="10515600" cy="1751910"/>
          </a:xfrm>
        </p:spPr>
        <p:txBody>
          <a:bodyPr>
            <a:normAutofit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38.03.05 Бизнес информатика</a:t>
            </a:r>
            <a:r>
              <a:rPr lang="ru-RU" b="1" dirty="0">
                <a:solidFill>
                  <a:srgbClr val="097B1F"/>
                </a:solidFill>
              </a:rPr>
              <a:t> </a:t>
            </a:r>
            <a: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 smtClean="0">
                <a:solidFill>
                  <a:srgbClr val="097B1F"/>
                </a:solidFill>
              </a:rPr>
              <a:t>Электронный бизнес</a:t>
            </a: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66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5522" y="1845503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b="1" dirty="0"/>
              <a:t>Будущие профессии</a:t>
            </a:r>
            <a:r>
              <a:rPr lang="ru-RU" sz="2000" dirty="0"/>
              <a:t>: 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специалист в области прикладного программного обеспечения;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системный администратор, администратор </a:t>
            </a:r>
            <a:r>
              <a:rPr lang="ru-RU" sz="2000" dirty="0"/>
              <a:t>баз данных;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системный аналитик;</a:t>
            </a:r>
            <a:endParaRPr lang="ru-RU" sz="2000" dirty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специалист </a:t>
            </a:r>
            <a:r>
              <a:rPr lang="ru-RU" sz="2000" dirty="0"/>
              <a:t>в области реинжиниринга бизнес-процессов;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специалист </a:t>
            </a:r>
            <a:r>
              <a:rPr lang="ru-RU" sz="2000" dirty="0"/>
              <a:t>в области автоматизации агропромышленных предприятий, банков, страховых компаний;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специалист </a:t>
            </a:r>
            <a:r>
              <a:rPr lang="ru-RU" sz="2000" dirty="0"/>
              <a:t>по моделированию и прогнозированию экономических процессов,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экономист </a:t>
            </a:r>
            <a:r>
              <a:rPr lang="ru-RU" sz="2000" dirty="0"/>
              <a:t>(</a:t>
            </a:r>
            <a:r>
              <a:rPr lang="ru-RU" sz="2000" dirty="0" smtClean="0"/>
              <a:t>маркетолог, менеджер) </a:t>
            </a:r>
            <a:r>
              <a:rPr lang="ru-RU" sz="2000" dirty="0"/>
              <a:t>со знанием современных информационных технологий.</a:t>
            </a:r>
          </a:p>
          <a:p>
            <a:r>
              <a:rPr lang="ru-RU" sz="2000" b="1" dirty="0"/>
              <a:t>Будущее место работы: </a:t>
            </a:r>
            <a:endParaRPr lang="ru-RU" sz="2000" b="1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российских </a:t>
            </a:r>
            <a:r>
              <a:rPr lang="ru-RU" sz="2000" dirty="0"/>
              <a:t>и </a:t>
            </a:r>
            <a:r>
              <a:rPr lang="ru-RU" sz="2000" dirty="0" smtClean="0"/>
              <a:t>зарубежные компании– производители программного обеспечения;</a:t>
            </a:r>
            <a:endParaRPr lang="ru-RU" sz="2000" dirty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ИТ-отделы и отделы по </a:t>
            </a:r>
            <a:r>
              <a:rPr lang="ru-RU" sz="2000" dirty="0"/>
              <a:t>работе с большими данными </a:t>
            </a:r>
            <a:r>
              <a:rPr lang="ru-RU" sz="2000" dirty="0" smtClean="0"/>
              <a:t>компаний;</a:t>
            </a:r>
            <a:endParaRPr lang="ru-RU" sz="2000" dirty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банковский, инвестиционный </a:t>
            </a:r>
            <a:r>
              <a:rPr lang="ru-RU" sz="2000" dirty="0"/>
              <a:t>и </a:t>
            </a:r>
            <a:r>
              <a:rPr lang="ru-RU" sz="2000" dirty="0" smtClean="0"/>
              <a:t>страховой бизнес;</a:t>
            </a:r>
            <a:endParaRPr lang="ru-RU" sz="2000" dirty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исследовательские центры </a:t>
            </a:r>
            <a:r>
              <a:rPr lang="ru-RU" sz="2000" dirty="0"/>
              <a:t>и </a:t>
            </a:r>
            <a:r>
              <a:rPr lang="ru-RU" sz="2000" dirty="0" smtClean="0"/>
              <a:t>университеты.</a:t>
            </a:r>
            <a:endParaRPr lang="ru-RU" sz="2000" dirty="0"/>
          </a:p>
          <a:p>
            <a:endParaRPr lang="ru-RU" sz="2000" b="1" dirty="0"/>
          </a:p>
          <a:p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03245" y="176281"/>
            <a:ext cx="10515600" cy="1751910"/>
          </a:xfrm>
        </p:spPr>
        <p:txBody>
          <a:bodyPr>
            <a:normAutofit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38.03.05 Бизнес информатика</a:t>
            </a:r>
            <a:r>
              <a:rPr lang="ru-RU" b="1" dirty="0">
                <a:solidFill>
                  <a:srgbClr val="097B1F"/>
                </a:solidFill>
              </a:rPr>
              <a:t> </a:t>
            </a:r>
            <a: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 smtClean="0">
                <a:solidFill>
                  <a:srgbClr val="097B1F"/>
                </a:solidFill>
              </a:rPr>
              <a:t>Электронный бизнес</a:t>
            </a: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8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182" y="1825625"/>
            <a:ext cx="10240617" cy="4351338"/>
          </a:xfrm>
        </p:spPr>
        <p:txBody>
          <a:bodyPr/>
          <a:lstStyle/>
          <a:p>
            <a:r>
              <a:rPr lang="ru-RU" dirty="0"/>
              <a:t>Квалификация – бакалавр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Формы </a:t>
            </a:r>
            <a:r>
              <a:rPr lang="ru-RU" b="1" dirty="0"/>
              <a:t>и сроки обучения</a:t>
            </a:r>
            <a:r>
              <a:rPr lang="ru-RU" dirty="0"/>
              <a:t>:</a:t>
            </a:r>
          </a:p>
          <a:p>
            <a:r>
              <a:rPr lang="ru-RU" dirty="0"/>
              <a:t>очная/заочная/очно-заочная</a:t>
            </a:r>
            <a:r>
              <a:rPr lang="ru-RU" dirty="0" smtClean="0"/>
              <a:t>, обучение </a:t>
            </a:r>
            <a:r>
              <a:rPr lang="ru-RU" dirty="0"/>
              <a:t>на бюджетной и коммерческой основе</a:t>
            </a:r>
          </a:p>
          <a:p>
            <a:pPr marL="0" indent="0">
              <a:buNone/>
            </a:pPr>
            <a:r>
              <a:rPr lang="ru-RU" b="1" dirty="0"/>
              <a:t>Вступительные испытания</a:t>
            </a:r>
            <a:r>
              <a:rPr lang="ru-RU" dirty="0"/>
              <a:t>: </a:t>
            </a:r>
            <a:r>
              <a:rPr lang="ru-RU" dirty="0" smtClean="0"/>
              <a:t>математика профильного уровня, </a:t>
            </a:r>
            <a:r>
              <a:rPr lang="ru-RU" dirty="0"/>
              <a:t>русский язык, </a:t>
            </a:r>
            <a:r>
              <a:rPr lang="ru-RU" dirty="0" smtClean="0"/>
              <a:t>физика/информатика и ИКТ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94522" y="265734"/>
            <a:ext cx="10515600" cy="1751910"/>
          </a:xfrm>
        </p:spPr>
        <p:txBody>
          <a:bodyPr>
            <a:normAutofit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09.03.03 Прикладная информатика</a:t>
            </a:r>
            <a:r>
              <a:rPr lang="ru-RU" b="1" dirty="0">
                <a:solidFill>
                  <a:srgbClr val="097B1F"/>
                </a:solidFill>
              </a:rPr>
              <a:t> </a:t>
            </a:r>
            <a: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 smtClean="0">
                <a:solidFill>
                  <a:srgbClr val="097B1F"/>
                </a:solidFill>
              </a:rPr>
              <a:t>Прикладная информатика в АПК</a:t>
            </a: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77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5522" y="1845503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b="1" dirty="0"/>
              <a:t>Будущие профессии</a:t>
            </a:r>
            <a:r>
              <a:rPr lang="ru-RU" sz="2000" dirty="0"/>
              <a:t>: 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специалист в области прикладного программного обеспечения;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системный администратор, администратор </a:t>
            </a:r>
            <a:r>
              <a:rPr lang="ru-RU" sz="2000" dirty="0"/>
              <a:t>баз данных;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системный аналитик;</a:t>
            </a:r>
            <a:endParaRPr lang="ru-RU" sz="2000" dirty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специалист </a:t>
            </a:r>
            <a:r>
              <a:rPr lang="ru-RU" sz="2000" dirty="0"/>
              <a:t>в области реинжиниринга бизнес-процессов;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специалист </a:t>
            </a:r>
            <a:r>
              <a:rPr lang="ru-RU" sz="2000" dirty="0"/>
              <a:t>в области автоматизации агропромышленных предприятий, банков, страховых компаний;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специалист </a:t>
            </a:r>
            <a:r>
              <a:rPr lang="ru-RU" sz="2000" dirty="0"/>
              <a:t>по моделированию и прогнозированию экономических процессов,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экономист </a:t>
            </a:r>
            <a:r>
              <a:rPr lang="ru-RU" sz="2000" dirty="0"/>
              <a:t>(</a:t>
            </a:r>
            <a:r>
              <a:rPr lang="ru-RU" sz="2000" dirty="0" smtClean="0"/>
              <a:t>маркетолог, менеджер) </a:t>
            </a:r>
            <a:r>
              <a:rPr lang="ru-RU" sz="2000" dirty="0"/>
              <a:t>со знанием современных информационных технологий.</a:t>
            </a:r>
          </a:p>
          <a:p>
            <a:r>
              <a:rPr lang="ru-RU" sz="2000" b="1" dirty="0"/>
              <a:t>Будущее место работы: </a:t>
            </a:r>
            <a:endParaRPr lang="ru-RU" sz="2000" b="1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российских </a:t>
            </a:r>
            <a:r>
              <a:rPr lang="ru-RU" sz="2000" dirty="0"/>
              <a:t>и </a:t>
            </a:r>
            <a:r>
              <a:rPr lang="ru-RU" sz="2000" dirty="0" smtClean="0"/>
              <a:t>зарубежные компании– производители программного обеспечения;</a:t>
            </a:r>
            <a:endParaRPr lang="ru-RU" sz="2000" dirty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ИТ-отделы и отделы по </a:t>
            </a:r>
            <a:r>
              <a:rPr lang="ru-RU" sz="2000" dirty="0"/>
              <a:t>работе с большими данными </a:t>
            </a:r>
            <a:r>
              <a:rPr lang="ru-RU" sz="2000" dirty="0" smtClean="0"/>
              <a:t>компаний;</a:t>
            </a:r>
            <a:endParaRPr lang="ru-RU" sz="2000" dirty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банковский, инвестиционный </a:t>
            </a:r>
            <a:r>
              <a:rPr lang="ru-RU" sz="2000" dirty="0"/>
              <a:t>и </a:t>
            </a:r>
            <a:r>
              <a:rPr lang="ru-RU" sz="2000" dirty="0" smtClean="0"/>
              <a:t>страховой бизнес;</a:t>
            </a:r>
            <a:endParaRPr lang="ru-RU" sz="2000" dirty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 smtClean="0"/>
              <a:t>исследовательские центры </a:t>
            </a:r>
            <a:r>
              <a:rPr lang="ru-RU" sz="2000" dirty="0"/>
              <a:t>и </a:t>
            </a:r>
            <a:r>
              <a:rPr lang="ru-RU" sz="2000" dirty="0" smtClean="0"/>
              <a:t>университеты.</a:t>
            </a:r>
            <a:endParaRPr lang="ru-RU" sz="2000" dirty="0"/>
          </a:p>
          <a:p>
            <a:endParaRPr lang="ru-RU" sz="2000" b="1" dirty="0"/>
          </a:p>
          <a:p>
            <a:endParaRPr lang="ru-RU" sz="2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61053" y="285612"/>
            <a:ext cx="10515600" cy="1751910"/>
          </a:xfrm>
        </p:spPr>
        <p:txBody>
          <a:bodyPr>
            <a:normAutofit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09.03.03 Прикладная информатика</a:t>
            </a:r>
            <a:r>
              <a:rPr lang="ru-RU" b="1" dirty="0">
                <a:solidFill>
                  <a:srgbClr val="097B1F"/>
                </a:solidFill>
              </a:rPr>
              <a:t> </a:t>
            </a:r>
            <a: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 smtClean="0">
                <a:solidFill>
                  <a:srgbClr val="097B1F"/>
                </a:solidFill>
              </a:rPr>
              <a:t>Прикладная информатика в АПК</a:t>
            </a: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62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97B1F"/>
                </a:solidFill>
                <a:latin typeface="+mn-lt"/>
              </a:rPr>
              <a:t>Учебная деятельность</a:t>
            </a:r>
            <a:endParaRPr lang="ru-RU" b="1" dirty="0">
              <a:solidFill>
                <a:srgbClr val="097B1F"/>
              </a:solidFill>
              <a:latin typeface="+mn-lt"/>
            </a:endParaRPr>
          </a:p>
        </p:txBody>
      </p:sp>
      <p:pic>
        <p:nvPicPr>
          <p:cNvPr id="4" name="Picture 3" descr="D:\РабСтол\Период самоизоляции\Инстаграмм\Фотографии\PHOTO-2020-04-27-21-15-29-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12" r="12407" b="13595"/>
          <a:stretch/>
        </p:blipFill>
        <p:spPr bwMode="auto">
          <a:xfrm>
            <a:off x="1626215" y="3861034"/>
            <a:ext cx="4598159" cy="28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6039" y="3889260"/>
            <a:ext cx="3959745" cy="280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информатика.IRSAU\Downloads\IMG_20200211_125816.jpg">
            <a:extLst>
              <a:ext uri="{FF2B5EF4-FFF2-40B4-BE49-F238E27FC236}">
                <a16:creationId xmlns:lc="http://schemas.openxmlformats.org/drawingml/2006/lockedCanvas" xmlns:a16="http://schemas.microsoft.com/office/drawing/2014/main" xmlns="" id="{389A0CD8-1B21-48A2-BC3E-5DEB4FCBDD0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88"/>
          <a:stretch/>
        </p:blipFill>
        <p:spPr bwMode="auto">
          <a:xfrm>
            <a:off x="1993963" y="1246292"/>
            <a:ext cx="4097223" cy="2505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E:\Новая папка\DSC0387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62" r="22781" b="8275"/>
          <a:stretch/>
        </p:blipFill>
        <p:spPr bwMode="auto">
          <a:xfrm>
            <a:off x="6606039" y="1289571"/>
            <a:ext cx="3306866" cy="24187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26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97B1F"/>
                </a:solidFill>
                <a:latin typeface="+mn-lt"/>
              </a:rPr>
              <a:t>Учебная деятельность</a:t>
            </a:r>
            <a:endParaRPr lang="ru-RU" b="1" dirty="0">
              <a:solidFill>
                <a:srgbClr val="097B1F"/>
              </a:solidFill>
              <a:latin typeface="+mn-lt"/>
            </a:endParaRPr>
          </a:p>
        </p:txBody>
      </p:sp>
      <p:pic>
        <p:nvPicPr>
          <p:cNvPr id="5" name="Picture 2" descr="D:\РабСтол\Период самоизоляции\Инстаграмм\Фотографии\PHOTO-2020-04-25-19-34-25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" t="39576" r="6959" b="8725"/>
          <a:stretch/>
        </p:blipFill>
        <p:spPr bwMode="auto">
          <a:xfrm>
            <a:off x="1908260" y="1219717"/>
            <a:ext cx="3202940" cy="24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РабСтол\Период самоизоляции\Инстаграмм\Фотографии\PHOTO-2020-04-27-21-15-24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51" b="23818"/>
          <a:stretch/>
        </p:blipFill>
        <p:spPr bwMode="auto">
          <a:xfrm>
            <a:off x="5505141" y="1087591"/>
            <a:ext cx="5045334" cy="266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barso\Pictures\Прикладная информатика (@prik_inf) • Фото и видео в Instagram_files\120748869_130676141763086_7089105561324445428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36"/>
          <a:stretch/>
        </p:blipFill>
        <p:spPr bwMode="auto">
          <a:xfrm>
            <a:off x="7936318" y="3478213"/>
            <a:ext cx="3939285" cy="307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arso\Pictures\Прикладная информатика (@prik_inf) • Фото и видео в Instagram_files\157410933_430350831514152_877654372652332988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399" y="3633199"/>
            <a:ext cx="2998787" cy="299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95"/>
          <a:stretch/>
        </p:blipFill>
        <p:spPr bwMode="auto">
          <a:xfrm>
            <a:off x="931158" y="3776358"/>
            <a:ext cx="3279676" cy="271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04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16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97B1F"/>
                </a:solidFill>
                <a:latin typeface="+mn-lt"/>
              </a:rPr>
              <a:t>Научные кружки</a:t>
            </a:r>
            <a:endParaRPr lang="ru-RU" b="1" dirty="0">
              <a:solidFill>
                <a:srgbClr val="097B1F"/>
              </a:solidFill>
              <a:latin typeface="+mn-lt"/>
            </a:endParaRPr>
          </a:p>
        </p:txBody>
      </p:sp>
      <p:pic>
        <p:nvPicPr>
          <p:cNvPr id="8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3721" y="4669239"/>
            <a:ext cx="2625582" cy="196918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098" y="1292087"/>
            <a:ext cx="2049146" cy="2732195"/>
          </a:xfrm>
          <a:prstGeom prst="rect">
            <a:avLst/>
          </a:prstGeom>
        </p:spPr>
      </p:pic>
      <p:pic>
        <p:nvPicPr>
          <p:cNvPr id="5122" name="Picture 2" descr="C:\Users\barso\Pictures\Прикладная информатика (@prik_inf) • Фото и видео в Instagram2_files\119475554_366857021000455_156329648526263573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6130" y="1292086"/>
            <a:ext cx="3140765" cy="31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Фотки\2020-04-25 Айфон\Папа 1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29" b="32783"/>
          <a:stretch/>
        </p:blipFill>
        <p:spPr bwMode="auto">
          <a:xfrm>
            <a:off x="4098250" y="1448816"/>
            <a:ext cx="4181046" cy="241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Фотки\От Ирки\OHVAGc0s3H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2249" y="4147659"/>
            <a:ext cx="3291881" cy="246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rsau.ru/structure/institutions/institute_of_economics/kafedra/inf/files/%D0%A4%D0%9E%D0%A2%D0%9E%204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7730" y="4024282"/>
            <a:ext cx="3531566" cy="26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10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97B1F"/>
                </a:solidFill>
                <a:latin typeface="+mn-lt"/>
              </a:rPr>
              <a:t>Воспитательная работа</a:t>
            </a:r>
            <a:endParaRPr lang="ru-RU" b="1" dirty="0">
              <a:solidFill>
                <a:srgbClr val="097B1F"/>
              </a:solidFill>
              <a:latin typeface="+mn-lt"/>
            </a:endParaRPr>
          </a:p>
        </p:txBody>
      </p:sp>
      <p:pic>
        <p:nvPicPr>
          <p:cNvPr id="5" name="Рисунок 4" descr="C:\Users\информатика.IRSAU\Downloads\IMG_20191128_1618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8048" y="4183535"/>
            <a:ext cx="3206445" cy="24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Pictures\Новая папка\IMG-e823e0f07e840a2026b25e523ea94e51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3" t="15616"/>
          <a:stretch/>
        </p:blipFill>
        <p:spPr bwMode="auto">
          <a:xfrm>
            <a:off x="4909929" y="1605210"/>
            <a:ext cx="3836506" cy="2239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информатика.IRSAU\Downloads\IMG_20200919_1123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9365" y="1571636"/>
            <a:ext cx="2786050" cy="242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3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5" t="20318" r="14847" b="2073"/>
          <a:stretch/>
        </p:blipFill>
        <p:spPr>
          <a:xfrm>
            <a:off x="6490251" y="4343400"/>
            <a:ext cx="4104861" cy="2283638"/>
          </a:xfrm>
          <a:prstGeom prst="rect">
            <a:avLst/>
          </a:prstGeom>
        </p:spPr>
      </p:pic>
      <p:pic>
        <p:nvPicPr>
          <p:cNvPr id="11" name="Picture 2" descr="D:\РабСтол\Период самоизоляции\Инстаграмм\Фотографии\1zrCcwPTBj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4" t="5147" r="3401" b="30562"/>
          <a:stretch/>
        </p:blipFill>
        <p:spPr bwMode="auto">
          <a:xfrm>
            <a:off x="367145" y="1571636"/>
            <a:ext cx="4364182" cy="230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68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24ACC430-0E31-496B-B154-DDAAA540D557}"/>
              </a:ext>
            </a:extLst>
          </p:cNvPr>
          <p:cNvSpPr txBox="1">
            <a:spLocks/>
          </p:cNvSpPr>
          <p:nvPr/>
        </p:nvSpPr>
        <p:spPr>
          <a:xfrm>
            <a:off x="2151825" y="237670"/>
            <a:ext cx="8597696" cy="62636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97B1F"/>
                </a:solidFill>
              </a:rPr>
              <a:t>Производственная и преддипломная практики</a:t>
            </a:r>
          </a:p>
        </p:txBody>
      </p:sp>
      <p:pic>
        <p:nvPicPr>
          <p:cNvPr id="5" name="Рисунок 4" descr="C:\Users\USER\Pictures\20170602_104100.jpg">
            <a:extLst>
              <a:ext uri="{FF2B5EF4-FFF2-40B4-BE49-F238E27FC236}">
                <a16:creationId xmlns:lc="http://schemas.openxmlformats.org/drawingml/2006/lockedCanvas" xmlns:a16="http://schemas.microsoft.com/office/drawing/2014/main" xmlns="" id="{6A88266D-5621-49BE-B694-9A4F9B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65" r="6212"/>
          <a:stretch/>
        </p:blipFill>
        <p:spPr bwMode="auto">
          <a:xfrm>
            <a:off x="4197715" y="4082089"/>
            <a:ext cx="3267678" cy="2174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C:\Users\USER\Pictures\20170602_104927.jpg">
            <a:extLst>
              <a:ext uri="{FF2B5EF4-FFF2-40B4-BE49-F238E27FC236}">
                <a16:creationId xmlns:lc="http://schemas.openxmlformats.org/drawingml/2006/lockedCanvas" xmlns:a16="http://schemas.microsoft.com/office/drawing/2014/main" xmlns="" id="{72CDA5B5-744E-4363-8520-2A8A0AEDF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3046" y="3808702"/>
            <a:ext cx="3869558" cy="2323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3" descr="C:\Users\USER\Pictures\20170602_115725.jpg">
            <a:extLst>
              <a:ext uri="{FF2B5EF4-FFF2-40B4-BE49-F238E27FC236}">
                <a16:creationId xmlns:lc="http://schemas.openxmlformats.org/drawingml/2006/lockedCanvas" xmlns:a16="http://schemas.microsoft.com/office/drawing/2014/main" xmlns="" id="{632CAA79-CFA5-4140-AB10-085960F7F9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6578186" y="711131"/>
            <a:ext cx="5004093" cy="2820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2" descr="D:\Фотки\2020-04-25 Айфон\Папа 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9145" y="711131"/>
            <a:ext cx="3989684" cy="299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Фотки\2020-04-25 Айфон\Папа 0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23" b="26270"/>
          <a:stretch/>
        </p:blipFill>
        <p:spPr bwMode="auto">
          <a:xfrm>
            <a:off x="648784" y="3869123"/>
            <a:ext cx="3006082" cy="25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5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8077" y="75296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97B1F"/>
                </a:solidFill>
              </a:rPr>
              <a:t>История </a:t>
            </a:r>
            <a:r>
              <a:rPr lang="ru-RU" b="1" i="1" dirty="0">
                <a:solidFill>
                  <a:srgbClr val="097B1F"/>
                </a:solidFill>
              </a:rPr>
              <a:t>института экономики, управления и прикладной информатики</a:t>
            </a:r>
            <a:br>
              <a:rPr lang="ru-RU" b="1" i="1" dirty="0">
                <a:solidFill>
                  <a:srgbClr val="097B1F"/>
                </a:solidFill>
              </a:rPr>
            </a:br>
            <a:endParaRPr lang="ru-RU" b="1" i="1" dirty="0">
              <a:solidFill>
                <a:srgbClr val="097B1F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68896" y="2053055"/>
            <a:ext cx="62053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/>
              <a:t>История экономического факультета начинается </a:t>
            </a:r>
            <a:r>
              <a:rPr lang="ru-RU" dirty="0" smtClean="0"/>
              <a:t>с </a:t>
            </a:r>
            <a:r>
              <a:rPr lang="ru-RU" dirty="0"/>
              <a:t>формирования экономического отделения в составе </a:t>
            </a:r>
            <a:r>
              <a:rPr lang="ru-RU" dirty="0" smtClean="0"/>
              <a:t>агрономического </a:t>
            </a:r>
            <a:r>
              <a:rPr lang="ru-RU" dirty="0"/>
              <a:t>факультета. Впоследствии, в 1965 г. </a:t>
            </a:r>
            <a:r>
              <a:rPr lang="ru-RU" dirty="0" smtClean="0"/>
              <a:t>принято </a:t>
            </a:r>
            <a:r>
              <a:rPr lang="ru-RU" dirty="0"/>
              <a:t>решение о создании в ИСХИ экономического </a:t>
            </a:r>
            <a:r>
              <a:rPr lang="ru-RU" dirty="0" smtClean="0"/>
              <a:t>факультета </a:t>
            </a:r>
            <a:r>
              <a:rPr lang="ru-RU" dirty="0"/>
              <a:t>на базе экономического отделения. 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В январе 2015 года экономический факультет </a:t>
            </a:r>
            <a:r>
              <a:rPr lang="ru-RU" dirty="0" smtClean="0"/>
              <a:t>переименован  </a:t>
            </a:r>
            <a:r>
              <a:rPr lang="ru-RU" dirty="0"/>
              <a:t>в «Институт экономики управления и прикладной </a:t>
            </a:r>
            <a:r>
              <a:rPr lang="ru-RU" dirty="0" smtClean="0"/>
              <a:t>информатики». </a:t>
            </a:r>
            <a:r>
              <a:rPr lang="ru-RU" dirty="0"/>
              <a:t>Институт стал структурным подразделением </a:t>
            </a:r>
            <a:r>
              <a:rPr lang="ru-RU" dirty="0" smtClean="0"/>
              <a:t>«</a:t>
            </a:r>
            <a:r>
              <a:rPr lang="ru-RU" dirty="0"/>
              <a:t>Иркутского государственного аграрного университета </a:t>
            </a:r>
            <a:r>
              <a:rPr lang="ru-RU" dirty="0" smtClean="0"/>
              <a:t>имени </a:t>
            </a:r>
            <a:r>
              <a:rPr lang="ru-RU" dirty="0"/>
              <a:t>А.А. </a:t>
            </a:r>
            <a:r>
              <a:rPr lang="ru-RU" dirty="0" err="1"/>
              <a:t>Ежевского</a:t>
            </a:r>
            <a:r>
              <a:rPr lang="ru-RU" dirty="0"/>
              <a:t>»</a:t>
            </a:r>
          </a:p>
        </p:txBody>
      </p:sp>
      <p:pic>
        <p:nvPicPr>
          <p:cNvPr id="1026" name="Picture 2" descr="https://s12.stc.all.kpcdn.net/share/i/12/10019062/inx96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2948" y="1951672"/>
            <a:ext cx="4439340" cy="29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12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449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97B1F"/>
                </a:solidFill>
                <a:latin typeface="+mn-lt"/>
              </a:rPr>
              <a:t>Спортивная жизнь студентов</a:t>
            </a:r>
          </a:p>
        </p:txBody>
      </p:sp>
      <p:pic>
        <p:nvPicPr>
          <p:cNvPr id="5" name="Picture 3" descr="D:\РабСтол\Период самоизоляции\Инстаграмм\Фотографии\велопробе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9371" y="1006187"/>
            <a:ext cx="4167901" cy="276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036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969976"/>
            <a:ext cx="3401771" cy="19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7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7330" y="1032925"/>
            <a:ext cx="4427980" cy="2707757"/>
          </a:xfrm>
          <a:prstGeom prst="rect">
            <a:avLst/>
          </a:prstGeom>
        </p:spPr>
      </p:pic>
      <p:pic>
        <p:nvPicPr>
          <p:cNvPr id="8" name="Picture 2" descr="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6184" y="3969976"/>
            <a:ext cx="3483329" cy="223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394" y="3848801"/>
            <a:ext cx="3304997" cy="202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77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0819" y="5235704"/>
            <a:ext cx="4045531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97B1F"/>
                </a:solidFill>
              </a:rPr>
              <a:t>Студия эстрадного танца</a:t>
            </a:r>
          </a:p>
          <a:p>
            <a:pPr algn="ctr"/>
            <a:r>
              <a:rPr lang="ru-RU" sz="2800" b="1" dirty="0">
                <a:solidFill>
                  <a:srgbClr val="097B1F"/>
                </a:solidFill>
              </a:rPr>
              <a:t>«Созвездие»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04901" y="1584649"/>
            <a:ext cx="3672408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97B1F"/>
                </a:solidFill>
              </a:rPr>
              <a:t>Вокально-инструментальный </a:t>
            </a:r>
          </a:p>
          <a:p>
            <a:pPr algn="ctr"/>
            <a:r>
              <a:rPr lang="ru-RU" sz="2800" b="1" dirty="0">
                <a:solidFill>
                  <a:srgbClr val="097B1F"/>
                </a:solidFill>
              </a:rPr>
              <a:t>ансамбль</a:t>
            </a:r>
          </a:p>
          <a:p>
            <a:pPr algn="ctr"/>
            <a:r>
              <a:rPr lang="ru-RU" sz="2800" b="1" dirty="0">
                <a:solidFill>
                  <a:srgbClr val="097B1F"/>
                </a:solidFill>
              </a:rPr>
              <a:t>«</a:t>
            </a:r>
            <a:r>
              <a:rPr lang="en-US" sz="2800" b="1" dirty="0">
                <a:solidFill>
                  <a:srgbClr val="097B1F"/>
                </a:solidFill>
              </a:rPr>
              <a:t>Avalanche</a:t>
            </a:r>
            <a:r>
              <a:rPr lang="ru-RU" sz="2800" b="1" dirty="0">
                <a:solidFill>
                  <a:srgbClr val="097B1F"/>
                </a:solidFill>
              </a:rPr>
              <a:t>»</a:t>
            </a:r>
          </a:p>
        </p:txBody>
      </p:sp>
      <p:pic>
        <p:nvPicPr>
          <p:cNvPr id="4" name="Объект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6350" y="3582575"/>
            <a:ext cx="4290702" cy="28604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14096" y="414956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097B1F"/>
                </a:solidFill>
              </a:rPr>
              <a:t>Центр творческого развития</a:t>
            </a:r>
          </a:p>
        </p:txBody>
      </p:sp>
      <p:pic>
        <p:nvPicPr>
          <p:cNvPr id="6" name="Объект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53" b="6063"/>
          <a:stretch/>
        </p:blipFill>
        <p:spPr>
          <a:xfrm>
            <a:off x="1614690" y="1331053"/>
            <a:ext cx="5465374" cy="3041579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47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7245" y="5781865"/>
            <a:ext cx="4059445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92D050"/>
                </a:solidFill>
              </a:rPr>
              <a:t>Танцевальный ансамбль</a:t>
            </a:r>
          </a:p>
          <a:p>
            <a:pPr algn="ctr"/>
            <a:r>
              <a:rPr lang="ru-RU" sz="2800" b="1" dirty="0">
                <a:solidFill>
                  <a:srgbClr val="92D050"/>
                </a:solidFill>
              </a:rPr>
              <a:t>«</a:t>
            </a:r>
            <a:r>
              <a:rPr lang="ru-RU" sz="2800" b="1" dirty="0" err="1">
                <a:solidFill>
                  <a:srgbClr val="92D050"/>
                </a:solidFill>
              </a:rPr>
              <a:t>Алтан</a:t>
            </a:r>
            <a:r>
              <a:rPr lang="ru-RU" sz="2800" b="1" dirty="0">
                <a:solidFill>
                  <a:srgbClr val="92D050"/>
                </a:solidFill>
              </a:rPr>
              <a:t>-Саг»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92745" y="1089516"/>
            <a:ext cx="2398170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92D050"/>
                </a:solidFill>
              </a:rPr>
              <a:t>Фольклорный ансамбль</a:t>
            </a:r>
          </a:p>
          <a:p>
            <a:pPr algn="ctr"/>
            <a:r>
              <a:rPr lang="ru-RU" sz="2800" b="1" dirty="0">
                <a:solidFill>
                  <a:srgbClr val="92D050"/>
                </a:solidFill>
              </a:rPr>
              <a:t>«</a:t>
            </a:r>
            <a:r>
              <a:rPr lang="ru-RU" sz="2800" b="1" dirty="0" err="1">
                <a:solidFill>
                  <a:srgbClr val="92D050"/>
                </a:solidFill>
              </a:rPr>
              <a:t>Авырган</a:t>
            </a:r>
            <a:r>
              <a:rPr lang="ru-RU" sz="2800" b="1" dirty="0">
                <a:solidFill>
                  <a:srgbClr val="92D050"/>
                </a:solidFill>
              </a:rPr>
              <a:t>»</a:t>
            </a:r>
          </a:p>
        </p:txBody>
      </p:sp>
      <p:pic>
        <p:nvPicPr>
          <p:cNvPr id="4" name="Объект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2" t="5812" b="13742"/>
          <a:stretch/>
        </p:blipFill>
        <p:spPr>
          <a:xfrm>
            <a:off x="1139221" y="1046812"/>
            <a:ext cx="4237849" cy="2428037"/>
          </a:xfrm>
          <a:prstGeom prst="rect">
            <a:avLst/>
          </a:prstGeom>
        </p:spPr>
      </p:pic>
      <p:pic>
        <p:nvPicPr>
          <p:cNvPr id="5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3217" y="2474511"/>
            <a:ext cx="4176464" cy="32204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28583" y="310622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097B1F"/>
                </a:solidFill>
              </a:rPr>
              <a:t>Центр творческого развития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85791" y="4084733"/>
            <a:ext cx="2070310" cy="138499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92D050"/>
                </a:solidFill>
              </a:rPr>
              <a:t>Вокальный</a:t>
            </a:r>
          </a:p>
          <a:p>
            <a:pPr algn="ctr"/>
            <a:r>
              <a:rPr lang="ru-RU" sz="2800" b="1" dirty="0" smtClean="0">
                <a:solidFill>
                  <a:srgbClr val="92D050"/>
                </a:solidFill>
              </a:rPr>
              <a:t> </a:t>
            </a:r>
            <a:r>
              <a:rPr lang="ru-RU" sz="2800" b="1" dirty="0">
                <a:solidFill>
                  <a:srgbClr val="92D050"/>
                </a:solidFill>
              </a:rPr>
              <a:t>ансамбль </a:t>
            </a:r>
          </a:p>
          <a:p>
            <a:pPr algn="ctr"/>
            <a:r>
              <a:rPr lang="ru-RU" sz="2800" b="1" dirty="0">
                <a:solidFill>
                  <a:srgbClr val="92D050"/>
                </a:solidFill>
              </a:rPr>
              <a:t>«Яблонька»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52" b="22214"/>
          <a:stretch/>
        </p:blipFill>
        <p:spPr bwMode="auto">
          <a:xfrm>
            <a:off x="1214487" y="3682764"/>
            <a:ext cx="4270542" cy="201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47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0687" y="3016997"/>
            <a:ext cx="5393416" cy="3594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3455" y="246797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097B1F"/>
                </a:solidFill>
              </a:rPr>
              <a:t>Конкурсы</a:t>
            </a:r>
          </a:p>
        </p:txBody>
      </p:sp>
      <p:pic>
        <p:nvPicPr>
          <p:cNvPr id="4" name="Picture 2" descr="D:\РабСтол\Период самоизоляции\Инстаграмм\Фотографии\0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88" t="13187" r="3363"/>
          <a:stretch/>
        </p:blipFill>
        <p:spPr bwMode="auto">
          <a:xfrm>
            <a:off x="1703447" y="1096746"/>
            <a:ext cx="440277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48406" y="2095806"/>
            <a:ext cx="390769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97B1F"/>
                </a:solidFill>
              </a:rPr>
              <a:t>Мисс Университет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5898" y="4610825"/>
            <a:ext cx="338195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97B1F"/>
                </a:solidFill>
              </a:rPr>
              <a:t>Мистер Университет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49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1980" y="264972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097B1F"/>
                </a:solidFill>
              </a:rPr>
              <a:t>Где живут наши студенты?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14617" y="3478912"/>
            <a:ext cx="363122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Общежитие №5 «г»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2056" y="1637535"/>
            <a:ext cx="8612737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Обеспеченность абитуриентов и студентов местами в общежитии – 100%.</a:t>
            </a:r>
          </a:p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2" descr="https://lh3.googleusercontent.com/CyYNucqHS8m4TorqkCC_TJhtCI4MwB5PUu6X1s3BzlFhbewxxp6lpgPP4pJOfqv596T_mQnLtxID-aH08sicp7zaD2ooanEjjJ4kjsjUU-AYjIbOFa4lUn7ZsEfJRwWa05ZW3S3pXf72ppFrokC5MqKVXvx-2bxMXR5RcJQqWEvus7W3J_gUwkhxwa3FvnSZt9k9fFEAXA-fBoiERr-r6EaJPK4M3Ldcq1-2e8Txumv0mHz6tmjGL1No9FOrwidmvUfZT0OsdmoaU8moP1ez3LBw6a61D56D2nRD_Yc1_bERKUNbHwiFEX-zMoQjCubfRjKPD8vwjLaFlv-szZ2N-Ko5vRJOdy-0v05SWIIRZFCjShk6M5LeVNbsiisxFldb7fO9xIZK_LmH9j1YrW5yucCV0O8uIGFSwg4FrnjZbfdNHAedxwGgNuXWiAUlrgrT_AOPO5AEPGPqWL7xfRPwy2mTjmVrdfPkly9mWT_aPFOLO46XuwpCPp2IA74T9J8KFpcHFJDZqe-kIPtONxwsIcQ021VGm13QtTwX_jtNWX10RFeBtWYAPEU9UWbHzhdyVkCFhk-6ChfibbZRZol07VmEPa5u0ZGYPQBwajvBQkBBGFIabfrsKZTIVLqR3pxIJTT-af_1_mpWeIpQepg8EM_a9-zq1uH_RQJ2WUngtnyLK9tTHDqYOODKWAe8FWpODBuEQVLsH0AN59QX_DYw6OW6Fw=w592-h789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0611" y="3824902"/>
            <a:ext cx="2123878" cy="28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Барсукова-МН\Downloads\IMG-20211116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5555" y="2871330"/>
            <a:ext cx="2529337" cy="33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:\Писанина\Инфорлист\2010-2011\Боди-арт 23.11\SDC15839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577" y="3636598"/>
            <a:ext cx="4492203" cy="236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D:\Писанина\Инфорлист\2010-2011\Боди-арт 23.11\DSCF2210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5679" y="92853"/>
            <a:ext cx="1684248" cy="226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DSC0414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38"/>
          <a:stretch/>
        </p:blipFill>
        <p:spPr bwMode="auto">
          <a:xfrm>
            <a:off x="4681947" y="3835411"/>
            <a:ext cx="1894102" cy="283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54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/>
        </p:nvSpPr>
        <p:spPr>
          <a:xfrm>
            <a:off x="2353816" y="1252314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Будет интересно и весело))</a:t>
            </a:r>
            <a:endParaRPr lang="ru-RU" dirty="0"/>
          </a:p>
        </p:txBody>
      </p:sp>
      <p:sp>
        <p:nvSpPr>
          <p:cNvPr id="3" name="Текст 3"/>
          <p:cNvSpPr>
            <a:spLocks noGrp="1"/>
          </p:cNvSpPr>
          <p:nvPr/>
        </p:nvSpPr>
        <p:spPr>
          <a:xfrm>
            <a:off x="2065784" y="256183"/>
            <a:ext cx="7772400" cy="996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dirty="0" smtClean="0">
                <a:solidFill>
                  <a:srgbClr val="00B050"/>
                </a:solidFill>
                <a:cs typeface="Aharoni" panose="02010803020104030203" pitchFamily="2" charset="-79"/>
              </a:rPr>
              <a:t>Поступайте к нам!</a:t>
            </a:r>
            <a:endParaRPr lang="ru-RU" sz="5400" dirty="0">
              <a:solidFill>
                <a:srgbClr val="00B050"/>
              </a:solidFill>
              <a:cs typeface="Aharoni" panose="02010803020104030203" pitchFamily="2" charset="-79"/>
            </a:endParaRPr>
          </a:p>
        </p:txBody>
      </p:sp>
      <p:pic>
        <p:nvPicPr>
          <p:cNvPr id="4" name="Picture 2" descr="Картинки смайлики, разные настроения, веселые, грустные смай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0844" y="1933352"/>
            <a:ext cx="4773611" cy="46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17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078" y="295370"/>
            <a:ext cx="10515600" cy="87744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97B1F"/>
                </a:solidFill>
              </a:rPr>
              <a:t>Образование</a:t>
            </a:r>
            <a:endParaRPr lang="ru-RU" b="1" dirty="0">
              <a:solidFill>
                <a:srgbClr val="097B1F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8522762"/>
              </p:ext>
            </p:extLst>
          </p:nvPr>
        </p:nvGraphicFramePr>
        <p:xfrm>
          <a:off x="3200646" y="4710345"/>
          <a:ext cx="6107114" cy="186162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336606"/>
                <a:gridCol w="2069993"/>
                <a:gridCol w="270051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Код (ОКСО)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Направление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Квалификация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38.03.02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Менеджмент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бакалавр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09.03.03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Прикладная информатика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бакалавр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</a:tr>
              <a:tr h="363029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38.03.01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Экономика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бакалавр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38.03.05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Бизнес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информатика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бакалавр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34591" y="4024092"/>
            <a:ext cx="9091612" cy="55703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8000"/>
                </a:solidFill>
                <a:latin typeface="Candara" pitchFamily="34" charset="0"/>
              </a:rPr>
              <a:t>Направления подготовки бакалавриата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82203" y="1391297"/>
            <a:ext cx="9144000" cy="5141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8000"/>
                </a:solidFill>
                <a:latin typeface="Candara" pitchFamily="34" charset="0"/>
              </a:rPr>
              <a:t>Направления подготовки специалитета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9633914"/>
              </p:ext>
            </p:extLst>
          </p:nvPr>
        </p:nvGraphicFramePr>
        <p:xfrm>
          <a:off x="3200646" y="2237115"/>
          <a:ext cx="6107114" cy="154940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902923"/>
                <a:gridCol w="1511857"/>
                <a:gridCol w="1759409"/>
                <a:gridCol w="193292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Код (ОКСО)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Профиль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Квалификация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38.05.01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Экономическая безопасность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Экономико-правовое обеспечение экономической безопасности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специалист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196" marR="76196" marT="76200" marB="76200" anchor="ctr"/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40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36942" y="3653043"/>
            <a:ext cx="9091612" cy="36004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008000"/>
                </a:solidFill>
                <a:latin typeface="Candara" pitchFamily="34" charset="0"/>
              </a:rPr>
              <a:t>Аспирантура</a:t>
            </a:r>
            <a:endParaRPr lang="ru-RU" altLang="ru-RU" sz="2000" b="1" dirty="0">
              <a:solidFill>
                <a:srgbClr val="008000"/>
              </a:solidFill>
              <a:latin typeface="Candar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19469" y="577708"/>
            <a:ext cx="9144000" cy="37016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008000"/>
                </a:solidFill>
                <a:latin typeface="Candara" pitchFamily="34" charset="0"/>
              </a:rPr>
              <a:t>Магистерские программы</a:t>
            </a:r>
            <a:endParaRPr lang="ru-RU" altLang="ru-RU" sz="2000" b="1" dirty="0">
              <a:solidFill>
                <a:srgbClr val="008000"/>
              </a:solidFill>
              <a:latin typeface="Candara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1758146"/>
              </p:ext>
            </p:extLst>
          </p:nvPr>
        </p:nvGraphicFramePr>
        <p:xfrm>
          <a:off x="2861073" y="1315114"/>
          <a:ext cx="6620857" cy="2031896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985462"/>
                <a:gridCol w="1562268"/>
                <a:gridCol w="2562380"/>
                <a:gridCol w="1510747"/>
              </a:tblGrid>
              <a:tr h="382187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Код (ОКСО)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Направление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Программа обучения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Квалификация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</a:tr>
              <a:tr h="250780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38.04.02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Менеджмент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Бизнес-аналитика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магистр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</a:tr>
              <a:tr h="513593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09.04.03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Прикладная информатика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Информационные и математические методы в экономике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магистр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</a:tr>
              <a:tr h="486448"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38.04.01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>
                          <a:effectLst/>
                        </a:rPr>
                        <a:t>Экономика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Учет, аудит и исследование бизнес-процессов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1350"/>
                        </a:spcAft>
                      </a:pPr>
                      <a:r>
                        <a:rPr lang="ru-RU" sz="1600" dirty="0">
                          <a:effectLst/>
                        </a:rPr>
                        <a:t>магистр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15" marR="76215" marT="76187" marB="76187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5993326"/>
              </p:ext>
            </p:extLst>
          </p:nvPr>
        </p:nvGraphicFramePr>
        <p:xfrm>
          <a:off x="1869907" y="4233103"/>
          <a:ext cx="8425682" cy="23986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212841"/>
                <a:gridCol w="4212841"/>
              </a:tblGrid>
              <a:tr h="619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dirty="0">
                          <a:effectLst/>
                        </a:rPr>
                        <a:t>Коды и наименования направлений подготовки в аспирантуре</a:t>
                      </a:r>
                      <a:endParaRPr lang="ru-RU" sz="1600" dirty="0">
                        <a:effectLst/>
                        <a:latin typeface="Open Sans"/>
                      </a:endParaRPr>
                    </a:p>
                  </a:txBody>
                  <a:tcPr marL="24794" marR="24794" marT="24797" marB="2479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dirty="0">
                          <a:effectLst/>
                        </a:rPr>
                        <a:t>Направленность (профиль) программы подготовки научно-педагогических кадров в аспирантуре</a:t>
                      </a:r>
                      <a:endParaRPr lang="ru-RU" sz="1600" dirty="0">
                        <a:effectLst/>
                        <a:latin typeface="Open Sans"/>
                      </a:endParaRPr>
                    </a:p>
                  </a:txBody>
                  <a:tcPr marL="24794" marR="24794" marT="24797" marB="24797" anchor="ctr"/>
                </a:tc>
              </a:tr>
              <a:tr h="5926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effectLst/>
                        </a:rPr>
                        <a:t>09.06.01 Информатика и вычислительная техника</a:t>
                      </a:r>
                      <a:endParaRPr lang="ru-RU" sz="1600" b="1" dirty="0">
                        <a:effectLst/>
                        <a:latin typeface="Open Sans"/>
                      </a:endParaRPr>
                    </a:p>
                  </a:txBody>
                  <a:tcPr marL="24794" marR="24794" marT="24797" marB="2479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Математическое моделирование, численные методы и комплексы программ</a:t>
                      </a:r>
                      <a:endParaRPr lang="ru-RU" sz="1600" dirty="0">
                        <a:effectLst/>
                        <a:latin typeface="Open Sans"/>
                      </a:endParaRPr>
                    </a:p>
                  </a:txBody>
                  <a:tcPr marL="24794" marR="24794" marT="24797" marB="24797" anchor="ctr"/>
                </a:tc>
              </a:tr>
              <a:tr h="949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effectLst/>
                        </a:rPr>
                        <a:t>38.06.01 Экономика</a:t>
                      </a:r>
                      <a:endParaRPr lang="ru-RU" sz="1600" b="1" dirty="0">
                        <a:effectLst/>
                        <a:latin typeface="Open Sans"/>
                      </a:endParaRPr>
                    </a:p>
                  </a:txBody>
                  <a:tcPr marL="24794" marR="24794" marT="24797" marB="24797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Экономика и управление народным хозяйством (экономика, организация и управление предприятиями, отраслями, комплексами - АПК и сельское хозяйство)</a:t>
                      </a:r>
                      <a:endParaRPr lang="ru-RU" sz="1600" dirty="0">
                        <a:effectLst/>
                        <a:latin typeface="Open Sans"/>
                      </a:endParaRPr>
                    </a:p>
                  </a:txBody>
                  <a:tcPr marL="24794" marR="24794" marT="24797" marB="24797" anchor="ctr"/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17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1910"/>
          </a:xfrm>
        </p:spPr>
        <p:txBody>
          <a:bodyPr/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38.05.01 Экономическая безопасность</a:t>
            </a:r>
            <a:br>
              <a:rPr lang="ru-RU" b="1" dirty="0" smtClean="0">
                <a:solidFill>
                  <a:srgbClr val="097B1F"/>
                </a:solidFill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 smtClean="0">
                <a:solidFill>
                  <a:srgbClr val="097B1F"/>
                </a:solidFill>
              </a:rPr>
              <a:t>Экономико-правовое обеспечение </a:t>
            </a:r>
            <a:br>
              <a:rPr lang="ru-RU" sz="3200" b="1" dirty="0" smtClean="0">
                <a:solidFill>
                  <a:srgbClr val="097B1F"/>
                </a:solidFill>
              </a:rPr>
            </a:br>
            <a:r>
              <a:rPr lang="ru-RU" sz="3200" b="1" dirty="0">
                <a:solidFill>
                  <a:srgbClr val="097B1F"/>
                </a:solidFill>
              </a:rPr>
              <a:t/>
            </a:r>
            <a:br>
              <a:rPr lang="ru-RU" sz="3200" b="1" dirty="0">
                <a:solidFill>
                  <a:srgbClr val="097B1F"/>
                </a:solidFill>
              </a:rPr>
            </a:br>
            <a:r>
              <a:rPr lang="ru-RU" sz="3200" b="1" dirty="0" smtClean="0">
                <a:solidFill>
                  <a:srgbClr val="097B1F"/>
                </a:solidFill>
              </a:rPr>
              <a:t/>
            </a:r>
            <a:br>
              <a:rPr lang="ru-RU" sz="3200" b="1" dirty="0" smtClean="0">
                <a:solidFill>
                  <a:srgbClr val="097B1F"/>
                </a:solidFill>
              </a:rPr>
            </a:br>
            <a:r>
              <a:rPr lang="ru-RU" sz="3200" b="1" dirty="0" smtClean="0">
                <a:solidFill>
                  <a:srgbClr val="097B1F"/>
                </a:solidFill>
              </a:rPr>
              <a:t> </a:t>
            </a:r>
            <a:r>
              <a:rPr lang="ru-RU" sz="3200" b="1" dirty="0">
                <a:solidFill>
                  <a:srgbClr val="097B1F"/>
                </a:solidFill>
              </a:rPr>
              <a:t>экономической безопасности</a:t>
            </a:r>
            <a: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97765"/>
            <a:ext cx="10515600" cy="417919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Квалификация:</a:t>
            </a:r>
            <a:r>
              <a:rPr lang="ru-RU" dirty="0"/>
              <a:t> </a:t>
            </a:r>
            <a:r>
              <a:rPr lang="ru-RU" dirty="0" smtClean="0"/>
              <a:t>специалист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Формы и сроки обучения</a:t>
            </a:r>
            <a:r>
              <a:rPr lang="ru-RU" dirty="0"/>
              <a:t>:</a:t>
            </a:r>
          </a:p>
          <a:p>
            <a:r>
              <a:rPr lang="ru-RU" dirty="0" smtClean="0"/>
              <a:t>очная/заочная </a:t>
            </a:r>
          </a:p>
          <a:p>
            <a:r>
              <a:rPr lang="ru-RU" dirty="0" smtClean="0"/>
              <a:t>обучение </a:t>
            </a:r>
            <a:r>
              <a:rPr lang="ru-RU" dirty="0"/>
              <a:t>на </a:t>
            </a:r>
            <a:r>
              <a:rPr lang="ru-RU" dirty="0" smtClean="0"/>
              <a:t>коммерческой </a:t>
            </a:r>
            <a:r>
              <a:rPr lang="ru-RU" dirty="0"/>
              <a:t>основе</a:t>
            </a:r>
          </a:p>
          <a:p>
            <a:pPr marL="0" indent="0">
              <a:buNone/>
            </a:pPr>
            <a:r>
              <a:rPr lang="ru-RU" b="1" dirty="0"/>
              <a:t>Вступительные испытания</a:t>
            </a:r>
            <a:r>
              <a:rPr lang="ru-RU" dirty="0"/>
              <a:t>: </a:t>
            </a:r>
            <a:r>
              <a:rPr lang="ru-RU" dirty="0" smtClean="0"/>
              <a:t>математика профильного уровня, </a:t>
            </a:r>
            <a:r>
              <a:rPr lang="ru-RU" dirty="0"/>
              <a:t>русский язык, </a:t>
            </a:r>
            <a:r>
              <a:rPr lang="ru-RU" dirty="0" smtClean="0"/>
              <a:t>обществознание/география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18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808" y="1825625"/>
            <a:ext cx="9852991" cy="435133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/>
              <a:t>Будущие профессии</a:t>
            </a:r>
            <a:r>
              <a:rPr lang="ru-RU" dirty="0"/>
              <a:t>: </a:t>
            </a: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специалист </a:t>
            </a:r>
            <a:r>
              <a:rPr lang="ru-RU" dirty="0"/>
              <a:t>по экономической безопасности, </a:t>
            </a:r>
            <a:endParaRPr lang="ru-RU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специалист </a:t>
            </a:r>
            <a:r>
              <a:rPr lang="ru-RU" dirty="0"/>
              <a:t>по предупреждению, раскрытию и расследованию правонарушений в сфере экономики, </a:t>
            </a:r>
            <a:endParaRPr lang="ru-RU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специалист </a:t>
            </a:r>
            <a:r>
              <a:rPr lang="ru-RU" dirty="0"/>
              <a:t>экономических, финансовых, производственных, аналитических, информационных служб предприятий, организаций и учреждений различных форм собственности</a:t>
            </a:r>
            <a:r>
              <a:rPr lang="ru-RU" dirty="0" smtClean="0"/>
              <a:t>,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dirty="0"/>
              <a:t>специалист по управлению </a:t>
            </a:r>
            <a:r>
              <a:rPr lang="ru-RU" dirty="0" smtClean="0"/>
              <a:t>рисками.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endParaRPr lang="ru-RU" dirty="0"/>
          </a:p>
          <a:p>
            <a:pPr marL="0" indent="0" algn="just">
              <a:buNone/>
            </a:pPr>
            <a:r>
              <a:rPr lang="ru-RU" b="1" dirty="0" smtClean="0"/>
              <a:t>Будущее </a:t>
            </a:r>
            <a:r>
              <a:rPr lang="ru-RU" b="1" dirty="0"/>
              <a:t>место работы: </a:t>
            </a:r>
            <a:endParaRPr lang="ru-RU" b="1" dirty="0" smtClean="0"/>
          </a:p>
          <a:p>
            <a:pPr marL="0" indent="0" algn="just">
              <a:buNone/>
            </a:pPr>
            <a:endParaRPr lang="ru-RU" b="1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налоговые</a:t>
            </a:r>
            <a:r>
              <a:rPr lang="ru-RU" dirty="0"/>
              <a:t>, финансовые, страховые, пенсионные государственные учреждения, </a:t>
            </a:r>
            <a:endParaRPr lang="ru-RU" dirty="0" smtClean="0"/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экономические</a:t>
            </a:r>
            <a:r>
              <a:rPr lang="ru-RU" dirty="0"/>
              <a:t>, финансовые, маркетинговые, аналитические, информационные </a:t>
            </a:r>
            <a:r>
              <a:rPr lang="ru-RU" dirty="0" smtClean="0"/>
              <a:t>отделы; 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ru-RU" dirty="0" smtClean="0"/>
              <a:t>службы </a:t>
            </a:r>
            <a:r>
              <a:rPr lang="ru-RU" dirty="0"/>
              <a:t>экономической безопасности коммерческих и некоммерческих предприятий и </a:t>
            </a:r>
            <a:r>
              <a:rPr lang="ru-RU" dirty="0" smtClean="0"/>
              <a:t>организаций.</a:t>
            </a:r>
            <a:endParaRPr lang="ru-RU" dirty="0"/>
          </a:p>
          <a:p>
            <a:pPr algn="just"/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3979"/>
          </a:xfrm>
        </p:spPr>
        <p:txBody>
          <a:bodyPr>
            <a:normAutofit fontScale="90000"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38.05.01 Экономическая безопасность</a:t>
            </a:r>
            <a:br>
              <a:rPr lang="ru-RU" b="1" dirty="0" smtClean="0">
                <a:solidFill>
                  <a:srgbClr val="097B1F"/>
                </a:solidFill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 smtClean="0">
                <a:solidFill>
                  <a:srgbClr val="097B1F"/>
                </a:solidFill>
              </a:rPr>
              <a:t>Экономико-правовое обеспечение </a:t>
            </a:r>
            <a:br>
              <a:rPr lang="ru-RU" sz="3200" b="1" dirty="0" smtClean="0">
                <a:solidFill>
                  <a:srgbClr val="097B1F"/>
                </a:solidFill>
              </a:rPr>
            </a:br>
            <a:r>
              <a:rPr lang="ru-RU" sz="3200" b="1" dirty="0">
                <a:solidFill>
                  <a:srgbClr val="097B1F"/>
                </a:solidFill>
              </a:rPr>
              <a:t/>
            </a:r>
            <a:br>
              <a:rPr lang="ru-RU" sz="3200" b="1" dirty="0">
                <a:solidFill>
                  <a:srgbClr val="097B1F"/>
                </a:solidFill>
              </a:rPr>
            </a:br>
            <a:r>
              <a:rPr lang="ru-RU" sz="3200" b="1" dirty="0" smtClean="0">
                <a:solidFill>
                  <a:srgbClr val="097B1F"/>
                </a:solidFill>
              </a:rPr>
              <a:t/>
            </a:r>
            <a:br>
              <a:rPr lang="ru-RU" sz="3200" b="1" dirty="0" smtClean="0">
                <a:solidFill>
                  <a:srgbClr val="097B1F"/>
                </a:solidFill>
              </a:rPr>
            </a:br>
            <a:r>
              <a:rPr lang="ru-RU" sz="3200" b="1" dirty="0" smtClean="0">
                <a:solidFill>
                  <a:srgbClr val="097B1F"/>
                </a:solidFill>
              </a:rPr>
              <a:t> </a:t>
            </a:r>
            <a:r>
              <a:rPr lang="ru-RU" sz="3200" b="1" dirty="0">
                <a:solidFill>
                  <a:srgbClr val="097B1F"/>
                </a:solidFill>
              </a:rPr>
              <a:t>экономической безопасности</a:t>
            </a:r>
            <a: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57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Квалификация – </a:t>
            </a:r>
            <a:r>
              <a:rPr lang="ru-RU" dirty="0" smtClean="0"/>
              <a:t>бакалавр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Формы и сроки обучения</a:t>
            </a:r>
            <a:r>
              <a:rPr lang="ru-RU" dirty="0"/>
              <a:t>:</a:t>
            </a:r>
          </a:p>
          <a:p>
            <a:r>
              <a:rPr lang="ru-RU" dirty="0" smtClean="0"/>
              <a:t>очная/заочная/очно-заочная </a:t>
            </a:r>
          </a:p>
          <a:p>
            <a:r>
              <a:rPr lang="ru-RU" dirty="0" smtClean="0"/>
              <a:t>обучение </a:t>
            </a:r>
            <a:r>
              <a:rPr lang="ru-RU" dirty="0"/>
              <a:t>на </a:t>
            </a:r>
            <a:r>
              <a:rPr lang="ru-RU" dirty="0" smtClean="0"/>
              <a:t>коммерческой </a:t>
            </a:r>
            <a:r>
              <a:rPr lang="ru-RU" dirty="0"/>
              <a:t>основе</a:t>
            </a:r>
          </a:p>
          <a:p>
            <a:pPr marL="0" indent="0">
              <a:buNone/>
            </a:pPr>
            <a:r>
              <a:rPr lang="ru-RU" b="1" dirty="0"/>
              <a:t>Вступительные испытания</a:t>
            </a:r>
            <a:r>
              <a:rPr lang="ru-RU" dirty="0"/>
              <a:t>: </a:t>
            </a:r>
            <a:r>
              <a:rPr lang="ru-RU" dirty="0" smtClean="0"/>
              <a:t>математика профильного уровня, </a:t>
            </a:r>
            <a:r>
              <a:rPr lang="ru-RU" dirty="0"/>
              <a:t>русский язык, </a:t>
            </a:r>
            <a:r>
              <a:rPr lang="ru-RU" dirty="0" smtClean="0"/>
              <a:t>обществознание/история</a:t>
            </a:r>
            <a:endParaRPr lang="ru-RU" dirty="0"/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1910"/>
          </a:xfrm>
        </p:spPr>
        <p:txBody>
          <a:bodyPr>
            <a:normAutofit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38.03.02 </a:t>
            </a:r>
            <a:r>
              <a:rPr lang="ru-RU" b="1" dirty="0">
                <a:solidFill>
                  <a:srgbClr val="097B1F"/>
                </a:solidFill>
              </a:rPr>
              <a:t>Менеджмент</a:t>
            </a:r>
            <a: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>
                <a:solidFill>
                  <a:srgbClr val="097B1F"/>
                </a:solidFill>
              </a:rPr>
              <a:t>Управление проектами</a:t>
            </a:r>
            <a: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338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1910"/>
          </a:xfrm>
        </p:spPr>
        <p:txBody>
          <a:bodyPr>
            <a:normAutofit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38.03.02 </a:t>
            </a:r>
            <a:r>
              <a:rPr lang="ru-RU" b="1" dirty="0">
                <a:solidFill>
                  <a:srgbClr val="097B1F"/>
                </a:solidFill>
              </a:rPr>
              <a:t>Менеджмент</a:t>
            </a:r>
            <a: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>
                <a:solidFill>
                  <a:srgbClr val="097B1F"/>
                </a:solidFill>
              </a:rPr>
              <a:t>Управление проектами</a:t>
            </a:r>
            <a: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2" descr="C:\Users\финкаф.IRSAU\Downloads\38.03.02 Менеджмент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27"/>
          <a:stretch/>
        </p:blipFill>
        <p:spPr bwMode="auto">
          <a:xfrm>
            <a:off x="1771350" y="1759226"/>
            <a:ext cx="10128604" cy="479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54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Квалификация – бакалавр</a:t>
            </a:r>
          </a:p>
          <a:p>
            <a:pPr marL="0" indent="0">
              <a:buNone/>
            </a:pPr>
            <a:r>
              <a:rPr lang="ru-RU" b="1" dirty="0"/>
              <a:t>Формы и сроки обучения</a:t>
            </a:r>
            <a:r>
              <a:rPr lang="ru-RU" dirty="0"/>
              <a:t>:</a:t>
            </a:r>
          </a:p>
          <a:p>
            <a:r>
              <a:rPr lang="ru-RU" dirty="0"/>
              <a:t>очная/заочная/очно-заочная </a:t>
            </a:r>
          </a:p>
          <a:p>
            <a:r>
              <a:rPr lang="ru-RU" dirty="0"/>
              <a:t>обучение на коммерческой основе</a:t>
            </a:r>
          </a:p>
          <a:p>
            <a:pPr marL="0" indent="0">
              <a:buNone/>
            </a:pPr>
            <a:r>
              <a:rPr lang="ru-RU" b="1" dirty="0"/>
              <a:t>Вступительные испытания</a:t>
            </a:r>
            <a:r>
              <a:rPr lang="ru-RU" dirty="0"/>
              <a:t>: математика профильного уровня, русский язык, обществознание/история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83366" y="156403"/>
            <a:ext cx="10515600" cy="1751910"/>
          </a:xfrm>
        </p:spPr>
        <p:txBody>
          <a:bodyPr>
            <a:normAutofit/>
          </a:bodyPr>
          <a:lstStyle/>
          <a:p>
            <a:pPr algn="ctr">
              <a:lnSpc>
                <a:spcPts val="1350"/>
              </a:lnSpc>
              <a:spcAft>
                <a:spcPts val="1350"/>
              </a:spcAft>
            </a:pPr>
            <a:r>
              <a:rPr lang="ru-RU" b="1" dirty="0" smtClean="0">
                <a:solidFill>
                  <a:srgbClr val="097B1F"/>
                </a:solidFill>
              </a:rPr>
              <a:t>38.03.01 </a:t>
            </a:r>
            <a:r>
              <a:rPr lang="ru-RU" b="1" dirty="0">
                <a:solidFill>
                  <a:srgbClr val="097B1F"/>
                </a:solidFill>
              </a:rPr>
              <a:t>Экономика </a:t>
            </a:r>
            <a: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40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r>
              <a:rPr lang="ru-RU" b="1" dirty="0">
                <a:solidFill>
                  <a:srgbClr val="097B1F"/>
                </a:solidFill>
              </a:rPr>
              <a:t/>
            </a:r>
            <a:br>
              <a:rPr lang="ru-RU" b="1" dirty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/>
            </a:r>
            <a:br>
              <a:rPr lang="ru-RU" sz="3600" b="1" dirty="0" smtClean="0">
                <a:solidFill>
                  <a:srgbClr val="097B1F"/>
                </a:solidFill>
              </a:rPr>
            </a:br>
            <a:r>
              <a:rPr lang="ru-RU" sz="3600" b="1" dirty="0" smtClean="0">
                <a:solidFill>
                  <a:srgbClr val="097B1F"/>
                </a:solidFill>
              </a:rPr>
              <a:t>профиль </a:t>
            </a:r>
            <a:r>
              <a:rPr lang="ru-RU" sz="3200" b="1" dirty="0">
                <a:solidFill>
                  <a:srgbClr val="097B1F"/>
                </a:solidFill>
              </a:rPr>
              <a:t>Бухгалтерский учет и статистика</a:t>
            </a:r>
            <a: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97B1F"/>
                </a:solidFill>
                <a:latin typeface="Calibri"/>
                <a:ea typeface="Calibri"/>
                <a:cs typeface="Times New Roman"/>
              </a:rPr>
            </a:br>
            <a:endParaRPr lang="ru-RU" sz="4000" b="1" dirty="0">
              <a:solidFill>
                <a:srgbClr val="097B1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338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696</Words>
  <Application>Microsoft Office PowerPoint</Application>
  <PresentationFormat>Произвольный</PresentationFormat>
  <Paragraphs>180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Институт экономики, управления и прикладной информатики</vt:lpstr>
      <vt:lpstr>История института экономики, управления и прикладной информатики </vt:lpstr>
      <vt:lpstr>Образование</vt:lpstr>
      <vt:lpstr>Слайд 4</vt:lpstr>
      <vt:lpstr>38.05.01 Экономическая безопасность   профиль Экономико-правовое обеспечение     экономической безопасности </vt:lpstr>
      <vt:lpstr>38.05.01 Экономическая безопасность   профиль Экономико-правовое обеспечение     экономической безопасности </vt:lpstr>
      <vt:lpstr>38.03.02 Менеджмент   профиль Управление проектами </vt:lpstr>
      <vt:lpstr>38.03.02 Менеджмент   профиль Управление проектами </vt:lpstr>
      <vt:lpstr>38.03.01 Экономика    профиль Бухгалтерский учет и статистика </vt:lpstr>
      <vt:lpstr>38.03.01 Экономика    профиль Бухгалтерский учет и статистика </vt:lpstr>
      <vt:lpstr>38.03.05 Бизнес информатика    профиль Электронный бизнес</vt:lpstr>
      <vt:lpstr>38.03.05 Бизнес информатика    профиль Электронный бизнес</vt:lpstr>
      <vt:lpstr>09.03.03 Прикладная информатика    профиль Прикладная информатика в АПК</vt:lpstr>
      <vt:lpstr>09.03.03 Прикладная информатика    профиль Прикладная информатика в АПК</vt:lpstr>
      <vt:lpstr>Учебная деятельность</vt:lpstr>
      <vt:lpstr>Учебная деятельность</vt:lpstr>
      <vt:lpstr>Научные кружки</vt:lpstr>
      <vt:lpstr>Воспитательная работа</vt:lpstr>
      <vt:lpstr>Слайд 19</vt:lpstr>
      <vt:lpstr>Спортивная жизнь студентов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barsofia0814@gmail.com</cp:lastModifiedBy>
  <cp:revision>22</cp:revision>
  <dcterms:created xsi:type="dcterms:W3CDTF">2021-07-20T13:02:37Z</dcterms:created>
  <dcterms:modified xsi:type="dcterms:W3CDTF">2022-03-15T12:08:04Z</dcterms:modified>
</cp:coreProperties>
</file>